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0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58" r:id="rId22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23" Type="http://schemas.openxmlformats.org/officeDocument/2006/relationships/slide" Target="slides/slide10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4" name="Shape 10464"/>
        <p:cNvGrpSpPr/>
        <p:nvPr/>
      </p:nvGrpSpPr>
      <p:grpSpPr>
        <a:xfrm>
          <a:off x="0" y="0"/>
          <a:ext cx="0" cy="0"/>
          <a:chOff x="0" y="0"/>
          <a:chExt cx="0" cy="0"/>
        </a:xfrm>
      </p:grpSpPr>
      <p:sp>
        <p:nvSpPr>
          <p:cNvPr id="10465" name="Google Shape;10465;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66" name="Google Shape;10466;p10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notesSlide" Target="../notesSlides/notesSlide103.xml"/></Relationships>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7" name="Shape 10467"/>
        <p:cNvGrpSpPr/>
        <p:nvPr/>
      </p:nvGrpSpPr>
      <p:grpSpPr>
        <a:xfrm>
          <a:off x="0" y="0"/>
          <a:ext cx="0" cy="0"/>
          <a:chOff x="0" y="0"/>
          <a:chExt cx="0" cy="0"/>
        </a:xfrm>
      </p:grpSpPr>
      <p:sp>
        <p:nvSpPr>
          <p:cNvPr id="10468" name="Google Shape;10468;p15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NTHMP FY10 Grants Process</a:t>
            </a:r>
            <a:endParaRPr/>
          </a:p>
        </p:txBody>
      </p:sp>
      <p:sp>
        <p:nvSpPr>
          <p:cNvPr id="10469" name="Google Shape;10469;p1533"/>
          <p:cNvSpPr txBox="1"/>
          <p:nvPr>
            <p:ph idx="1" type="body"/>
          </p:nvPr>
        </p:nvSpPr>
        <p:spPr>
          <a:xfrm>
            <a:off x="381000" y="16764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rgbClr val="293738"/>
              </a:buClr>
              <a:buSzPts val="2400"/>
              <a:buFont typeface="Arial"/>
              <a:buChar char="•"/>
            </a:pPr>
            <a:r>
              <a:rPr b="1" i="0" lang="en-US" sz="2400" u="sng">
                <a:solidFill>
                  <a:srgbClr val="293738"/>
                </a:solidFill>
              </a:rPr>
              <a:t>Guidance for Formal Applications for New Proposal </a:t>
            </a:r>
            <a:endParaRPr/>
          </a:p>
          <a:p>
            <a:pPr indent="-285750" lvl="1" marL="742950" rtl="0" algn="l">
              <a:lnSpc>
                <a:spcPct val="80000"/>
              </a:lnSpc>
              <a:spcBef>
                <a:spcPts val="400"/>
              </a:spcBef>
              <a:spcAft>
                <a:spcPts val="0"/>
              </a:spcAft>
              <a:buClr>
                <a:srgbClr val="63205C"/>
              </a:buClr>
              <a:buSzPts val="2000"/>
              <a:buFont typeface="Arial"/>
              <a:buChar char="–"/>
            </a:pPr>
            <a:r>
              <a:rPr b="1" i="0" lang="en-US" sz="2000" u="sng">
                <a:solidFill>
                  <a:srgbClr val="63205C"/>
                </a:solidFill>
              </a:rPr>
              <a:t>Distributed to NTHMP Partners  - January 12, 2010</a:t>
            </a:r>
            <a:endParaRPr/>
          </a:p>
          <a:p>
            <a:pPr indent="-285750" lvl="1" marL="742950" rtl="0" algn="l">
              <a:lnSpc>
                <a:spcPct val="80000"/>
              </a:lnSpc>
              <a:spcBef>
                <a:spcPts val="400"/>
              </a:spcBef>
              <a:spcAft>
                <a:spcPts val="0"/>
              </a:spcAft>
              <a:buClr>
                <a:srgbClr val="AE478D"/>
              </a:buClr>
              <a:buSzPts val="2000"/>
              <a:buFont typeface="Arial"/>
              <a:buChar char="–"/>
            </a:pPr>
            <a:r>
              <a:rPr b="0" i="1" lang="en-US" sz="2000" u="sng">
                <a:solidFill>
                  <a:srgbClr val="AE478D"/>
                </a:solidFill>
              </a:rPr>
              <a:t>Follow Guidance</a:t>
            </a:r>
            <a:endParaRPr/>
          </a:p>
          <a:p>
            <a:pPr indent="-285750" lvl="1" marL="742950" rtl="0" algn="l">
              <a:lnSpc>
                <a:spcPct val="80000"/>
              </a:lnSpc>
              <a:spcBef>
                <a:spcPts val="400"/>
              </a:spcBef>
              <a:spcAft>
                <a:spcPts val="0"/>
              </a:spcAft>
              <a:buClr>
                <a:srgbClr val="C3DBE7"/>
              </a:buClr>
              <a:buSzPts val="2000"/>
              <a:buFont typeface="Arial"/>
              <a:buChar char="–"/>
            </a:pPr>
            <a:r>
              <a:rPr b="1" i="1" lang="en-US" sz="2000" u="sng">
                <a:solidFill>
                  <a:srgbClr val="C3DBE7"/>
                </a:solidFill>
              </a:rPr>
              <a:t>Applications Due February 17, 2010 through NOAA Grants On-line</a:t>
            </a:r>
            <a:endParaRPr/>
          </a:p>
          <a:p>
            <a:pPr indent="-342900" lvl="0" marL="342900" rtl="0" algn="l">
              <a:lnSpc>
                <a:spcPct val="80000"/>
              </a:lnSpc>
              <a:spcBef>
                <a:spcPts val="480"/>
              </a:spcBef>
              <a:spcAft>
                <a:spcPts val="0"/>
              </a:spcAft>
              <a:buClr>
                <a:srgbClr val="7ADD92"/>
              </a:buClr>
              <a:buSzPts val="2400"/>
              <a:buFont typeface="Arial"/>
              <a:buChar char="•"/>
            </a:pPr>
            <a:r>
              <a:rPr b="0" i="1" lang="en-US" sz="2400" u="none">
                <a:solidFill>
                  <a:srgbClr val="7ADD92"/>
                </a:solidFill>
              </a:rPr>
              <a:t>NOAA SUBJECT MATTER EXPERT REVIEW OF APPLICATIONS (30 DAYS)</a:t>
            </a:r>
            <a:endParaRPr/>
          </a:p>
          <a:p>
            <a:pPr indent="-285750" lvl="1" marL="742950" rtl="0" algn="l">
              <a:lnSpc>
                <a:spcPct val="80000"/>
              </a:lnSpc>
              <a:spcBef>
                <a:spcPts val="400"/>
              </a:spcBef>
              <a:spcAft>
                <a:spcPts val="0"/>
              </a:spcAft>
              <a:buClr>
                <a:srgbClr val="FFB801"/>
              </a:buClr>
              <a:buSzPts val="2000"/>
              <a:buFont typeface="Arial"/>
              <a:buChar char="–"/>
            </a:pPr>
            <a:r>
              <a:rPr b="0" i="0" lang="en-US" sz="2000" u="sng">
                <a:solidFill>
                  <a:srgbClr val="FFB801"/>
                </a:solidFill>
              </a:rPr>
              <a:t>Using procedures outlined in Appendix B of the ROP</a:t>
            </a:r>
            <a:endParaRPr/>
          </a:p>
          <a:p>
            <a:pPr indent="-342900" lvl="0" marL="342900" rtl="0" algn="l">
              <a:lnSpc>
                <a:spcPct val="80000"/>
              </a:lnSpc>
              <a:spcBef>
                <a:spcPts val="480"/>
              </a:spcBef>
              <a:spcAft>
                <a:spcPts val="0"/>
              </a:spcAft>
              <a:buClr>
                <a:srgbClr val="74B140"/>
              </a:buClr>
              <a:buSzPts val="2400"/>
              <a:buFont typeface="Arial"/>
              <a:buChar char="•"/>
            </a:pPr>
            <a:r>
              <a:rPr b="0" i="0" lang="en-US" sz="2400" u="sng">
                <a:solidFill>
                  <a:srgbClr val="74B140"/>
                </a:solidFill>
              </a:rPr>
              <a:t>Dept. of Commerce Legal Review (14 Days)</a:t>
            </a:r>
            <a:endParaRPr/>
          </a:p>
          <a:p>
            <a:pPr indent="-342900" lvl="0" marL="342900" rtl="0" algn="l">
              <a:lnSpc>
                <a:spcPct val="80000"/>
              </a:lnSpc>
              <a:spcBef>
                <a:spcPts val="480"/>
              </a:spcBef>
              <a:spcAft>
                <a:spcPts val="0"/>
              </a:spcAft>
              <a:buClr>
                <a:srgbClr val="8D657F"/>
              </a:buClr>
              <a:buSzPts val="2400"/>
              <a:buFont typeface="Arial"/>
              <a:buChar char="•"/>
            </a:pPr>
            <a:r>
              <a:rPr b="0" i="0" lang="en-US" sz="2400" u="sng">
                <a:solidFill>
                  <a:srgbClr val="8D657F"/>
                </a:solidFill>
              </a:rPr>
              <a:t>Negotiation Period – if required (10 Days)</a:t>
            </a:r>
            <a:endParaRPr/>
          </a:p>
          <a:p>
            <a:pPr indent="-342900" lvl="0" marL="342900" rtl="0" algn="l">
              <a:lnSpc>
                <a:spcPct val="80000"/>
              </a:lnSpc>
              <a:spcBef>
                <a:spcPts val="480"/>
              </a:spcBef>
              <a:spcAft>
                <a:spcPts val="0"/>
              </a:spcAft>
              <a:buClr>
                <a:srgbClr val="982C26"/>
              </a:buClr>
              <a:buSzPts val="2400"/>
              <a:buFont typeface="Arial"/>
              <a:buChar char="•"/>
            </a:pPr>
            <a:r>
              <a:rPr b="0" i="1" lang="en-US" sz="2400" u="none">
                <a:solidFill>
                  <a:srgbClr val="982C26"/>
                </a:solidFill>
              </a:rPr>
              <a:t>Award Processing – Working toward June 30, 2010</a:t>
            </a:r>
            <a:endParaRPr/>
          </a:p>
          <a:p>
            <a:pPr indent="-285750" lvl="1" marL="742950" rtl="0" algn="l">
              <a:lnSpc>
                <a:spcPct val="80000"/>
              </a:lnSpc>
              <a:spcBef>
                <a:spcPts val="400"/>
              </a:spcBef>
              <a:spcAft>
                <a:spcPts val="0"/>
              </a:spcAft>
              <a:buClr>
                <a:srgbClr val="BE6B0A"/>
              </a:buClr>
              <a:buSzPts val="2000"/>
              <a:buFont typeface="Arial"/>
              <a:buChar char="–"/>
            </a:pPr>
            <a:r>
              <a:rPr b="0" i="1" lang="en-US" sz="2000" u="none">
                <a:solidFill>
                  <a:srgbClr val="BE6B0A"/>
                </a:solidFill>
              </a:rPr>
              <a:t>Notification of Grant Award (NOAA AGO)</a:t>
            </a:r>
            <a:endParaRPr/>
          </a:p>
          <a:p>
            <a:pPr indent="-285750" lvl="1" marL="742950" rtl="0" algn="l">
              <a:lnSpc>
                <a:spcPct val="80000"/>
              </a:lnSpc>
              <a:spcBef>
                <a:spcPts val="400"/>
              </a:spcBef>
              <a:spcAft>
                <a:spcPts val="0"/>
              </a:spcAft>
              <a:buClr>
                <a:srgbClr val="187E2A"/>
              </a:buClr>
              <a:buSzPts val="2000"/>
              <a:buFont typeface="Arial"/>
              <a:buChar char="–"/>
            </a:pPr>
            <a:r>
              <a:rPr b="1" i="1" lang="en-US" sz="2000" u="sng">
                <a:solidFill>
                  <a:srgbClr val="187E2A"/>
                </a:solidFill>
              </a:rPr>
              <a:t>Acceptance of Grant Award (Partner)</a:t>
            </a:r>
            <a:endParaRPr/>
          </a:p>
          <a:p>
            <a:pPr indent="-342900" lvl="0" marL="342900" rtl="0" algn="l">
              <a:lnSpc>
                <a:spcPct val="80000"/>
              </a:lnSpc>
              <a:spcBef>
                <a:spcPts val="480"/>
              </a:spcBef>
              <a:spcAft>
                <a:spcPts val="0"/>
              </a:spcAft>
              <a:buClr>
                <a:schemeClr val="dk1"/>
              </a:buClr>
              <a:buSzPts val="2400"/>
              <a:buFont typeface="Arial"/>
              <a:buNone/>
            </a:pPr>
            <a:r>
              <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